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محاضرة في 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معوقات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تخطيط 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المنهج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الدراسي </a:t>
            </a: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/>
            </a:r>
            <a:br>
              <a:rPr lang="ar-EG" b="1" dirty="0" smtClean="0">
                <a:ea typeface="MS Mincho"/>
                <a:cs typeface="Times New Roman" panose="02020603050405020304" pitchFamily="18" charset="0"/>
              </a:rPr>
            </a:b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إعداد د. عواطف حسان عبد الحميد</a:t>
            </a:r>
            <a:br>
              <a:rPr lang="ar-EG" b="1" dirty="0" smtClean="0">
                <a:ea typeface="MS Mincho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505200"/>
          </a:xfrm>
        </p:spPr>
        <p:txBody>
          <a:bodyPr>
            <a:normAutofit lnSpcReduction="10000"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من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المعوقات التي تعترض طريق تخطيط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المنهج </a:t>
            </a: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الدراسي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ما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يلي 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1- معوقات خاصة بطبيعة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تخطيط ال</a:t>
            </a: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منهج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2- معوقات خاصة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بالجوانب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الفنية لعملية تخطيط المنهج 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3- معوقات خاصة بالقائمين بعملية التخطيط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4- معوقات خاصة بالنواحي الإدارية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 rtl="1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4"/>
              <a:tabLst>
                <a:tab pos="285750" algn="l"/>
              </a:tabLst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معوقات خاصة بالمجتمع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 rtl="1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4"/>
              <a:tabLst>
                <a:tab pos="285750" algn="l"/>
              </a:tabLst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معوقات سياسية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 rtl="1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4"/>
              <a:tabLst>
                <a:tab pos="285750" algn="l"/>
              </a:tabLst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معوقات خاصة بالظروف الطارئة وعم إتخاذ القرار في الوقت المناسب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8- معوقات خاصة بالقصور في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الاعتمادات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المالية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ويمكن إلقاء الضوء علي هذه المعوقات كما يلي 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997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44600"/>
          </a:xfrm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MS Mincho"/>
              </a:rPr>
              <a:t> 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أولا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: معوقات خاصة بطبيعة تخطيط المنهج </a:t>
            </a: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والجوانب</a:t>
            </a:r>
            <a:br>
              <a:rPr lang="ar-EG" b="1" dirty="0" smtClean="0">
                <a:ea typeface="MS Mincho"/>
                <a:cs typeface="Times New Roman" panose="02020603050405020304" pitchFamily="18" charset="0"/>
              </a:rPr>
            </a:b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الفنية لتخطيط المنهج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854201"/>
            <a:ext cx="8596668" cy="4187162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dirty="0">
                <a:latin typeface="Times New Roman" panose="02020603050405020304" pitchFamily="18" charset="0"/>
                <a:ea typeface="MS Mincho"/>
              </a:rPr>
              <a:t> 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أن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تخطيط المناهج عملية معقدة تحتاج إلي جهد ووقت وخبرات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مت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ميزه  ، وهذه العملية تحتاج من لديهم علم وخبرة عميقة بالتخطيط التربوي بصفة عامة وتخطيط المنهج بصفة خاصة .</a:t>
            </a:r>
            <a:endParaRPr lang="ar-EG" sz="2000" dirty="0" smtClean="0">
              <a:ea typeface="MS Mincho"/>
              <a:cs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 smtClean="0">
                <a:cs typeface="Times New Roman" panose="02020603050405020304" pitchFamily="18" charset="0"/>
              </a:rPr>
              <a:t>ومن المعوقات الخاصة بالجوانب الفنية لتخطيط المنهج ما يلي :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 smtClean="0">
                <a:ea typeface="MS Mincho"/>
                <a:cs typeface="Times New Roman" panose="02020603050405020304" pitchFamily="18" charset="0"/>
              </a:rPr>
              <a:t>    1-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عدم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إدراك القائمين بالتخطيط للمفهوم الصحيح للمنهج 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الدراسي ، وهذا يؤدي إلي تخطيط سيء للمنهج .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 smtClean="0">
                <a:cs typeface="Times New Roman" panose="02020603050405020304" pitchFamily="18" charset="0"/>
              </a:rPr>
              <a:t>   2 -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عدم وضع خطة شاملة متكاملة للمنهج الدراسي 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، وهذا يجعل العملية التعليمية تتخبط وتسير في عشوائية .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 smtClean="0">
                <a:ea typeface="MS Mincho"/>
                <a:cs typeface="Times New Roman" panose="02020603050405020304" pitchFamily="18" charset="0"/>
              </a:rPr>
              <a:t>    3-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عدم إعداد الكتب التي سوف تستخدم في التطبيق الإعداد المناسب 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وتجهيزها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،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فكتاب المتعلم وكتاب المعلم هما </a:t>
            </a:r>
            <a:endParaRPr lang="ar-EG" dirty="0" smtClean="0">
              <a:ea typeface="MS Mincho"/>
              <a:cs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>
                <a:ea typeface="MS Mincho"/>
                <a:cs typeface="Times New Roman" panose="02020603050405020304" pitchFamily="18" charset="0"/>
              </a:rPr>
              <a:t> 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     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أول المصادر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التي ينبغي إعدادها 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وتجهيزها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قبل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البدء في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تطبيق 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المنهج المخطط .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 smtClean="0">
                <a:latin typeface="Times New Roman" panose="02020603050405020304" pitchFamily="18" charset="0"/>
                <a:ea typeface="MS Mincho"/>
              </a:rPr>
              <a:t>   4- </a:t>
            </a:r>
            <a:r>
              <a:rPr lang="ar-SA" dirty="0" smtClean="0">
                <a:latin typeface="Times New Roman" panose="02020603050405020304" pitchFamily="18" charset="0"/>
                <a:ea typeface="MS Mincho"/>
              </a:rPr>
              <a:t>عدم </a:t>
            </a:r>
            <a:r>
              <a:rPr lang="ar-SA" dirty="0">
                <a:latin typeface="Times New Roman" panose="02020603050405020304" pitchFamily="18" charset="0"/>
                <a:ea typeface="MS Mincho"/>
              </a:rPr>
              <a:t>العناية بكل من التجريب والمتابعة والتقويم المستمر ، فالمنهج المقترح يحتاج إلي </a:t>
            </a:r>
            <a:r>
              <a:rPr lang="ar-EG" dirty="0" smtClean="0">
                <a:latin typeface="Times New Roman" panose="02020603050405020304" pitchFamily="18" charset="0"/>
                <a:ea typeface="MS Mincho"/>
              </a:rPr>
              <a:t>   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EG" dirty="0" smtClean="0">
                <a:latin typeface="Times New Roman" panose="02020603050405020304" pitchFamily="18" charset="0"/>
                <a:ea typeface="MS Mincho"/>
              </a:rPr>
              <a:t>     </a:t>
            </a:r>
            <a:r>
              <a:rPr lang="ar-SA" dirty="0" smtClean="0">
                <a:latin typeface="Times New Roman" panose="02020603050405020304" pitchFamily="18" charset="0"/>
                <a:ea typeface="MS Mincho"/>
              </a:rPr>
              <a:t>التجريب </a:t>
            </a:r>
            <a:r>
              <a:rPr lang="ar-SA" dirty="0">
                <a:latin typeface="Times New Roman" panose="02020603050405020304" pitchFamily="18" charset="0"/>
                <a:ea typeface="MS Mincho"/>
              </a:rPr>
              <a:t>والمتابعة </a:t>
            </a:r>
            <a:r>
              <a:rPr lang="ar-EG" dirty="0">
                <a:latin typeface="Times New Roman" panose="02020603050405020304" pitchFamily="18" charset="0"/>
                <a:ea typeface="MS Mincho"/>
              </a:rPr>
              <a:t>و</a:t>
            </a:r>
            <a:r>
              <a:rPr lang="ar-SA" dirty="0">
                <a:latin typeface="Times New Roman" panose="02020603050405020304" pitchFamily="18" charset="0"/>
                <a:ea typeface="MS Mincho"/>
              </a:rPr>
              <a:t>التقويم العلمي ، وأن توضع نتائج هذا التقويم موضع التنفيذ 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 smtClean="0">
                <a:latin typeface="Times New Roman" panose="02020603050405020304" pitchFamily="18" charset="0"/>
                <a:ea typeface="MS Mincho"/>
              </a:rPr>
              <a:t>   5- </a:t>
            </a:r>
            <a:r>
              <a:rPr lang="ar-SA" dirty="0" smtClean="0">
                <a:latin typeface="Times New Roman" panose="02020603050405020304" pitchFamily="18" charset="0"/>
                <a:ea typeface="MS Mincho"/>
              </a:rPr>
              <a:t>عدم اختيار </a:t>
            </a:r>
            <a:r>
              <a:rPr lang="ar-SA" dirty="0">
                <a:latin typeface="Times New Roman" panose="02020603050405020304" pitchFamily="18" charset="0"/>
                <a:ea typeface="MS Mincho"/>
              </a:rPr>
              <a:t>العناصر التي ينبغي أن تشترك في تخطيط المنهج </a:t>
            </a:r>
            <a:r>
              <a:rPr lang="ar-SA" dirty="0" smtClean="0">
                <a:latin typeface="Times New Roman" panose="02020603050405020304" pitchFamily="18" charset="0"/>
                <a:ea typeface="MS Mincho"/>
              </a:rPr>
              <a:t>اختيارا </a:t>
            </a:r>
            <a:r>
              <a:rPr lang="ar-SA" dirty="0">
                <a:latin typeface="Times New Roman" panose="02020603050405020304" pitchFamily="18" charset="0"/>
                <a:ea typeface="MS Mincho"/>
              </a:rPr>
              <a:t>سليما </a:t>
            </a:r>
            <a:r>
              <a:rPr lang="ar-SA" dirty="0" smtClean="0">
                <a:latin typeface="Times New Roman" panose="02020603050405020304" pitchFamily="18" charset="0"/>
                <a:ea typeface="MS Mincho"/>
              </a:rPr>
              <a:t>.</a:t>
            </a:r>
            <a:endParaRPr lang="ar-EG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 smtClean="0">
                <a:ea typeface="MS Mincho"/>
                <a:cs typeface="Times New Roman" panose="02020603050405020304" pitchFamily="18" charset="0"/>
              </a:rPr>
              <a:t>    6-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عدم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تدريب المشتركين في عملية إعداد المنهج وتطبيقه التدريب المناسب 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ar-EG" dirty="0" smtClean="0">
              <a:ea typeface="MS Mincho"/>
              <a:cs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ar-EG" dirty="0" smtClean="0">
              <a:ea typeface="MS Mincho"/>
              <a:cs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5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200" dirty="0">
                <a:latin typeface="Times New Roman" panose="02020603050405020304" pitchFamily="18" charset="0"/>
                <a:ea typeface="MS Mincho"/>
              </a:rPr>
              <a:t> 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ثا</a:t>
            </a: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نياً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: معوقات خاصة بالقائمين بعملية تخطيط المنهج الدراسي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4334" y="1487489"/>
            <a:ext cx="8596668" cy="3880773"/>
          </a:xfrm>
        </p:spPr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ar-EG" dirty="0" smtClean="0">
                <a:ea typeface="MS Mincho"/>
                <a:cs typeface="Times New Roman" panose="02020603050405020304" pitchFamily="18" charset="0"/>
              </a:rPr>
              <a:t>  </a:t>
            </a:r>
            <a:r>
              <a:rPr lang="ar-SA" sz="3200" dirty="0" smtClean="0">
                <a:ea typeface="MS Mincho"/>
                <a:cs typeface="Times New Roman" panose="02020603050405020304" pitchFamily="18" charset="0"/>
              </a:rPr>
              <a:t>من </a:t>
            </a:r>
            <a:r>
              <a:rPr lang="ar-SA" sz="3200" dirty="0">
                <a:ea typeface="MS Mincho"/>
                <a:cs typeface="Times New Roman" panose="02020603050405020304" pitchFamily="18" charset="0"/>
              </a:rPr>
              <a:t>المعوقات المهمة لعملية تخطيط المنهج بالنسبة للقائمين </a:t>
            </a:r>
            <a:r>
              <a:rPr lang="ar-SA" sz="3200" dirty="0" smtClean="0">
                <a:ea typeface="MS Mincho"/>
                <a:cs typeface="Times New Roman" panose="02020603050405020304" pitchFamily="18" charset="0"/>
              </a:rPr>
              <a:t>عليها</a:t>
            </a:r>
            <a:r>
              <a:rPr lang="ar-EG" sz="3200" dirty="0">
                <a:ea typeface="MS Mincho"/>
                <a:cs typeface="Times New Roman" panose="02020603050405020304" pitchFamily="18" charset="0"/>
              </a:rPr>
              <a:t> </a:t>
            </a:r>
            <a:r>
              <a:rPr lang="ar-EG" sz="3200" dirty="0" smtClean="0">
                <a:ea typeface="MS Mincho"/>
                <a:cs typeface="Times New Roman" panose="02020603050405020304" pitchFamily="18" charset="0"/>
              </a:rPr>
              <a:t>ما يلي :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900" dirty="0" smtClean="0">
                <a:cs typeface="Times New Roman" panose="02020603050405020304" pitchFamily="18" charset="0"/>
              </a:rPr>
              <a:t>1-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عدم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إدراكهم لمفهومها وأهدافها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و</a:t>
            </a:r>
            <a:r>
              <a:rPr lang="ar-EG" sz="2900" dirty="0" smtClean="0">
                <a:latin typeface="Times New Roman" panose="02020603050405020304" pitchFamily="18" charset="0"/>
                <a:ea typeface="MS Mincho"/>
              </a:rPr>
              <a:t>خطواتها ومعاييرها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. وكذلك عدم إدراكهم للمفهوم </a:t>
            </a:r>
            <a:endParaRPr lang="ar-EG" sz="29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900" dirty="0" smtClean="0">
                <a:latin typeface="Times New Roman" panose="02020603050405020304" pitchFamily="18" charset="0"/>
                <a:ea typeface="MS Mincho"/>
              </a:rPr>
              <a:t>  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الحديث للمنهج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الدراسي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،وهذا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يؤدي إلي قصور المنهج عن التنمية الشاملة </a:t>
            </a:r>
            <a:endParaRPr lang="ar-EG" sz="29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900" dirty="0" smtClean="0">
                <a:latin typeface="Times New Roman" panose="02020603050405020304" pitchFamily="18" charset="0"/>
                <a:ea typeface="MS Mincho"/>
              </a:rPr>
              <a:t>  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للمتعلم .</a:t>
            </a:r>
            <a:endParaRPr lang="ar-EG" sz="29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900" dirty="0" smtClean="0">
                <a:latin typeface="Times New Roman" panose="02020603050405020304" pitchFamily="18" charset="0"/>
                <a:ea typeface="MS Mincho"/>
              </a:rPr>
              <a:t>2-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عدم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التعاون الواجب بينهم ، وقد يرجع عدم التعاون بين هؤلاء إلي </a:t>
            </a:r>
            <a:r>
              <a:rPr lang="ar-EG" sz="2900" dirty="0" smtClean="0">
                <a:latin typeface="Times New Roman" panose="02020603050405020304" pitchFamily="18" charset="0"/>
                <a:ea typeface="MS Mincho"/>
              </a:rPr>
              <a:t>اختلافهم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في </a:t>
            </a:r>
            <a:endParaRPr lang="ar-EG" sz="29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900" dirty="0" smtClean="0">
                <a:latin typeface="Times New Roman" panose="02020603050405020304" pitchFamily="18" charset="0"/>
                <a:ea typeface="MS Mincho"/>
              </a:rPr>
              <a:t>   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الفكر التربوي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، وقد يرجع عدم التعاون إلي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اختلاف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المستوي في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مؤهلات</a:t>
            </a:r>
            <a:r>
              <a:rPr lang="ar-EG" sz="2900" dirty="0" smtClean="0">
                <a:latin typeface="Times New Roman" panose="02020603050405020304" pitchFamily="18" charset="0"/>
                <a:ea typeface="MS Mincho"/>
              </a:rPr>
              <a:t>هم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العلمية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.</a:t>
            </a:r>
            <a:endParaRPr lang="ar-EG" sz="29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900" dirty="0" smtClean="0">
                <a:ea typeface="MS Mincho"/>
                <a:cs typeface="Times New Roman" panose="02020603050405020304" pitchFamily="18" charset="0"/>
              </a:rPr>
              <a:t>3- </a:t>
            </a:r>
            <a:r>
              <a:rPr lang="ar-SA" sz="2900" dirty="0" smtClean="0">
                <a:ea typeface="MS Mincho"/>
                <a:cs typeface="Times New Roman" panose="02020603050405020304" pitchFamily="18" charset="0"/>
              </a:rPr>
              <a:t>تمسك </a:t>
            </a:r>
            <a:r>
              <a:rPr lang="ar-SA" sz="2900" dirty="0">
                <a:ea typeface="MS Mincho"/>
                <a:cs typeface="Times New Roman" panose="02020603050405020304" pitchFamily="18" charset="0"/>
              </a:rPr>
              <a:t>بعض العاملين في تخطيط المناهج </a:t>
            </a:r>
            <a:r>
              <a:rPr lang="ar-EG" sz="2900" dirty="0" smtClean="0">
                <a:ea typeface="MS Mincho"/>
                <a:cs typeface="Times New Roman" panose="02020603050405020304" pitchFamily="18" charset="0"/>
              </a:rPr>
              <a:t>ب</a:t>
            </a:r>
            <a:r>
              <a:rPr lang="ar-SA" sz="2900" dirty="0" smtClean="0">
                <a:ea typeface="MS Mincho"/>
                <a:cs typeface="Times New Roman" panose="02020603050405020304" pitchFamily="18" charset="0"/>
              </a:rPr>
              <a:t>خبراتهم </a:t>
            </a:r>
            <a:r>
              <a:rPr lang="ar-EG" sz="2900" dirty="0" smtClean="0">
                <a:ea typeface="MS Mincho"/>
                <a:cs typeface="Times New Roman" panose="02020603050405020304" pitchFamily="18" charset="0"/>
              </a:rPr>
              <a:t>السابقة </a:t>
            </a:r>
            <a:r>
              <a:rPr lang="ar-SA" sz="2900" dirty="0" smtClean="0">
                <a:ea typeface="MS Mincho"/>
                <a:cs typeface="Times New Roman" panose="02020603050405020304" pitchFamily="18" charset="0"/>
              </a:rPr>
              <a:t>ومحاولة </a:t>
            </a:r>
            <a:r>
              <a:rPr lang="ar-SA" sz="2900" dirty="0">
                <a:ea typeface="MS Mincho"/>
                <a:cs typeface="Times New Roman" panose="02020603050405020304" pitchFamily="18" charset="0"/>
              </a:rPr>
              <a:t>تطبيقها </a:t>
            </a:r>
            <a:r>
              <a:rPr lang="ar-EG" sz="2900" dirty="0" smtClean="0">
                <a:ea typeface="MS Mincho"/>
                <a:cs typeface="Times New Roman" panose="02020603050405020304" pitchFamily="18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900" dirty="0" smtClean="0">
                <a:ea typeface="MS Mincho"/>
                <a:cs typeface="Times New Roman" panose="02020603050405020304" pitchFamily="18" charset="0"/>
              </a:rPr>
              <a:t>4 -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عدم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شعور العاملين في عملية التخطيط بالأمان ، وعدم توافر الحوافز المناسبة لهم ، </a:t>
            </a:r>
            <a:endParaRPr lang="ar-EG" sz="29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900" dirty="0" smtClean="0">
                <a:latin typeface="Times New Roman" panose="02020603050405020304" pitchFamily="18" charset="0"/>
                <a:ea typeface="MS Mincho"/>
              </a:rPr>
              <a:t>   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وعدم قدرتهم </a:t>
            </a:r>
            <a:r>
              <a:rPr lang="ar-SA" sz="2900" dirty="0">
                <a:latin typeface="Times New Roman" panose="02020603050405020304" pitchFamily="18" charset="0"/>
                <a:ea typeface="MS Mincho"/>
              </a:rPr>
              <a:t>علي إقناع الآخرين بأهميتها </a:t>
            </a:r>
            <a:r>
              <a:rPr lang="ar-SA" sz="2900" dirty="0" smtClean="0">
                <a:latin typeface="Times New Roman" panose="02020603050405020304" pitchFamily="18" charset="0"/>
                <a:ea typeface="MS Mincho"/>
              </a:rPr>
              <a:t>.</a:t>
            </a:r>
            <a:endParaRPr lang="ar-EG" sz="29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ar-EG" dirty="0" smtClean="0">
              <a:ea typeface="MS Mincho"/>
              <a:cs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endParaRPr lang="ar-EG" dirty="0" smtClean="0">
              <a:latin typeface="Times New Roman" panose="02020603050405020304" pitchFamily="18" charset="0"/>
              <a:ea typeface="MS Mincho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8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900"/>
          </a:xfrm>
        </p:spPr>
        <p:txBody>
          <a:bodyPr/>
          <a:lstStyle/>
          <a:p>
            <a:pPr algn="ctr"/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ثالثاً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: معوقات 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إدارية</a:t>
            </a: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 لتخطيط المنهج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60501"/>
            <a:ext cx="8596668" cy="458086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EG" sz="2200" dirty="0" smtClean="0"/>
              <a:t>من المعوقات الإدارية لتخطيط المنهج الدراسي ما يلي </a:t>
            </a:r>
            <a:r>
              <a:rPr lang="ar-EG" dirty="0" smtClean="0"/>
              <a:t>: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/>
              <a:t>1- التمسك الحاد بالروتين ،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و </a:t>
            </a:r>
            <a:r>
              <a:rPr lang="ar-EG" sz="2000" dirty="0" err="1" smtClean="0">
                <a:latin typeface="Times New Roman" panose="02020603050405020304" pitchFamily="18" charset="0"/>
                <a:ea typeface="MS Mincho"/>
              </a:rPr>
              <a:t>تأ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خر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وصول الكتب إلي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المدرسة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،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وهذا </a:t>
            </a: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يعوق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تطبيق 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  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المنهج .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2-عدم قيام الإدارة المدرسية بتوفير الوسائل التعليمية اللازمة لتطبيق المنهج المخطط 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ea typeface="MS Mincho"/>
                <a:cs typeface="Times New Roman" panose="02020603050405020304" pitchFamily="18" charset="0"/>
              </a:rPr>
              <a:t> </a:t>
            </a:r>
            <a:r>
              <a:rPr lang="ar-EG" sz="2200" dirty="0" smtClean="0">
                <a:ea typeface="MS Mincho"/>
                <a:cs typeface="Times New Roman" panose="02020603050405020304" pitchFamily="18" charset="0"/>
              </a:rPr>
              <a:t>3- </a:t>
            </a:r>
            <a:r>
              <a:rPr lang="ar-SA" sz="2200" dirty="0" smtClean="0">
                <a:ea typeface="MS Mincho"/>
                <a:cs typeface="Times New Roman" panose="02020603050405020304" pitchFamily="18" charset="0"/>
              </a:rPr>
              <a:t>عدم </a:t>
            </a:r>
            <a:r>
              <a:rPr lang="ar-SA" sz="2200" dirty="0">
                <a:ea typeface="MS Mincho"/>
                <a:cs typeface="Times New Roman" panose="02020603050405020304" pitchFamily="18" charset="0"/>
              </a:rPr>
              <a:t>تنفيذ </a:t>
            </a:r>
            <a:r>
              <a:rPr lang="ar-EG" sz="2200" dirty="0" smtClean="0">
                <a:ea typeface="MS Mincho"/>
                <a:cs typeface="Times New Roman" panose="02020603050405020304" pitchFamily="18" charset="0"/>
              </a:rPr>
              <a:t>ال</a:t>
            </a:r>
            <a:r>
              <a:rPr lang="ar-SA" sz="2200" dirty="0" smtClean="0">
                <a:ea typeface="MS Mincho"/>
                <a:cs typeface="Times New Roman" panose="02020603050405020304" pitchFamily="18" charset="0"/>
              </a:rPr>
              <a:t>جهاز </a:t>
            </a:r>
            <a:r>
              <a:rPr lang="ar-SA" sz="2200" dirty="0">
                <a:ea typeface="MS Mincho"/>
                <a:cs typeface="Times New Roman" panose="02020603050405020304" pitchFamily="18" charset="0"/>
              </a:rPr>
              <a:t>الإداري </a:t>
            </a:r>
            <a:r>
              <a:rPr lang="ar-EG" sz="2200" dirty="0" smtClean="0">
                <a:ea typeface="MS Mincho"/>
                <a:cs typeface="Times New Roman" panose="02020603050405020304" pitchFamily="18" charset="0"/>
              </a:rPr>
              <a:t>لعملية تخطيط المنهج </a:t>
            </a:r>
            <a:r>
              <a:rPr lang="ar-SA" sz="2200" dirty="0" smtClean="0">
                <a:ea typeface="MS Mincho"/>
                <a:cs typeface="Times New Roman" panose="02020603050405020304" pitchFamily="18" charset="0"/>
              </a:rPr>
              <a:t>لقرارات </a:t>
            </a:r>
            <a:r>
              <a:rPr lang="ar-SA" sz="2200" dirty="0">
                <a:ea typeface="MS Mincho"/>
                <a:cs typeface="Times New Roman" panose="02020603050405020304" pitchFamily="18" charset="0"/>
              </a:rPr>
              <a:t>جهازها الفني </a:t>
            </a:r>
            <a:r>
              <a:rPr lang="ar-EG" sz="2200" dirty="0" smtClean="0">
                <a:ea typeface="MS Mincho"/>
                <a:cs typeface="Times New Roman" panose="02020603050405020304" pitchFamily="18" charset="0"/>
              </a:rPr>
              <a:t>يعوق تجريب المنهج الجديد 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200" dirty="0" smtClean="0">
                <a:ea typeface="MS Mincho"/>
                <a:cs typeface="Times New Roman" panose="02020603050405020304" pitchFamily="18" charset="0"/>
              </a:rPr>
              <a:t>     وتقويمه .</a:t>
            </a:r>
            <a:endParaRPr lang="ar-EG" sz="22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200" dirty="0" smtClean="0">
                <a:ea typeface="MS Mincho"/>
                <a:cs typeface="Times New Roman" panose="02020603050405020304" pitchFamily="18" charset="0"/>
              </a:rPr>
              <a:t>4 - </a:t>
            </a:r>
            <a:r>
              <a:rPr lang="ar-SA" sz="2200" dirty="0" smtClean="0">
                <a:ea typeface="MS Mincho"/>
                <a:cs typeface="Times New Roman" panose="02020603050405020304" pitchFamily="18" charset="0"/>
              </a:rPr>
              <a:t>من </a:t>
            </a:r>
            <a:r>
              <a:rPr lang="ar-SA" sz="2200" dirty="0">
                <a:ea typeface="MS Mincho"/>
                <a:cs typeface="Times New Roman" panose="02020603050405020304" pitchFamily="18" charset="0"/>
              </a:rPr>
              <a:t>مهام الجهاز الإداري لعملية تخطيط المنهج إعداد الميزانية الخاصة بها والإشراف علي إنفاقها </a:t>
            </a:r>
            <a:r>
              <a:rPr lang="ar-EG" sz="2200" dirty="0" smtClean="0">
                <a:ea typeface="MS Mincho"/>
                <a:cs typeface="Times New Roman" panose="02020603050405020304" pitchFamily="18" charset="0"/>
              </a:rPr>
              <a:t>، و   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200" dirty="0" smtClean="0">
                <a:ea typeface="MS Mincho"/>
                <a:cs typeface="Times New Roman" panose="02020603050405020304" pitchFamily="18" charset="0"/>
              </a:rPr>
              <a:t>     </a:t>
            </a:r>
            <a:r>
              <a:rPr lang="ar-SA" sz="2200" dirty="0" smtClean="0">
                <a:ea typeface="MS Mincho"/>
                <a:cs typeface="Times New Roman" panose="02020603050405020304" pitchFamily="18" charset="0"/>
              </a:rPr>
              <a:t>قد </a:t>
            </a:r>
            <a:r>
              <a:rPr lang="ar-SA" sz="2200" dirty="0">
                <a:ea typeface="MS Mincho"/>
                <a:cs typeface="Times New Roman" panose="02020603050405020304" pitchFamily="18" charset="0"/>
              </a:rPr>
              <a:t>يغلب </a:t>
            </a:r>
            <a:r>
              <a:rPr lang="ar-SA" sz="2200" dirty="0" smtClean="0">
                <a:ea typeface="MS Mincho"/>
                <a:cs typeface="Times New Roman" panose="02020603050405020304" pitchFamily="18" charset="0"/>
              </a:rPr>
              <a:t>بند </a:t>
            </a:r>
            <a:r>
              <a:rPr lang="ar-SA" sz="2200" dirty="0">
                <a:ea typeface="MS Mincho"/>
                <a:cs typeface="Times New Roman" panose="02020603050405020304" pitchFamily="18" charset="0"/>
              </a:rPr>
              <a:t>في </a:t>
            </a:r>
            <a:r>
              <a:rPr lang="ar-SA" sz="2200" dirty="0" smtClean="0">
                <a:ea typeface="MS Mincho"/>
                <a:cs typeface="Times New Roman" panose="02020603050405020304" pitchFamily="18" charset="0"/>
              </a:rPr>
              <a:t>لميزانية </a:t>
            </a:r>
            <a:r>
              <a:rPr lang="ar-SA" sz="2200" dirty="0">
                <a:ea typeface="MS Mincho"/>
                <a:cs typeface="Times New Roman" panose="02020603050405020304" pitchFamily="18" charset="0"/>
              </a:rPr>
              <a:t>علي </a:t>
            </a:r>
            <a:r>
              <a:rPr lang="ar-SA" sz="2200" dirty="0" smtClean="0">
                <a:ea typeface="MS Mincho"/>
                <a:cs typeface="Times New Roman" panose="02020603050405020304" pitchFamily="18" charset="0"/>
              </a:rPr>
              <a:t>آخر</a:t>
            </a:r>
            <a:r>
              <a:rPr lang="ar-EG" sz="2200" dirty="0" smtClean="0">
                <a:ea typeface="MS Mincho"/>
                <a:cs typeface="Times New Roman" panose="02020603050405020304" pitchFamily="18" charset="0"/>
              </a:rPr>
              <a:t> </a:t>
            </a:r>
            <a:r>
              <a:rPr lang="ar-SA" sz="2200" dirty="0" smtClean="0">
                <a:ea typeface="MS Mincho"/>
                <a:cs typeface="Times New Roman" panose="02020603050405020304" pitchFamily="18" charset="0"/>
              </a:rPr>
              <a:t>نتيجة </a:t>
            </a:r>
            <a:r>
              <a:rPr lang="ar-SA" sz="2200" dirty="0">
                <a:ea typeface="MS Mincho"/>
                <a:cs typeface="Times New Roman" panose="02020603050405020304" pitchFamily="18" charset="0"/>
              </a:rPr>
              <a:t>للتحيز الشخصي أو المهني أو لنقص في الخبرة أو المعرفة </a:t>
            </a:r>
            <a:r>
              <a:rPr lang="ar-SA" sz="2200" dirty="0" smtClean="0">
                <a:latin typeface="Times New Roman" panose="02020603050405020304" pitchFamily="18" charset="0"/>
                <a:ea typeface="MS Mincho"/>
              </a:rPr>
              <a:t>، </a:t>
            </a:r>
            <a:endParaRPr lang="ar-EG" sz="22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  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وقد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يتم صرف الميزانية كلها في المراحل الأولي نتيجة لعدم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الالتزام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الدقيق بتوزيع 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  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الميزانية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علي مراحل عملية التخطيط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.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5-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تفضيل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العاملين في جوانبها الإدارية علي العاملين في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جوانبها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الفنية في منح 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  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الحوافز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أو غير ذلك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/>
              <a:t>     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2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MS Mincho"/>
              </a:rPr>
              <a:t> </a:t>
            </a: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رابعاً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: معوقات 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اجتماعية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98601"/>
            <a:ext cx="8596668" cy="4542762"/>
          </a:xfrm>
        </p:spPr>
        <p:txBody>
          <a:bodyPr/>
          <a:lstStyle/>
          <a:p>
            <a:pPr marL="0" indent="0" algn="r">
              <a:buNone/>
            </a:pPr>
            <a:r>
              <a:rPr lang="ar-EG" dirty="0" smtClean="0"/>
              <a:t> من معوقات تخطيط المنهج الخاصة بالمجتمع ما يلي :</a:t>
            </a:r>
          </a:p>
          <a:p>
            <a:pPr marL="0" lvl="0" indent="0" algn="r">
              <a:buClr>
                <a:srgbClr val="5FCBEF"/>
              </a:buClr>
              <a:buNone/>
            </a:pPr>
            <a:r>
              <a:rPr lang="ar-EG" dirty="0">
                <a:solidFill>
                  <a:prstClr val="black">
                    <a:lumMod val="75000"/>
                    <a:lumOff val="25000"/>
                  </a:prstClr>
                </a:solidFill>
              </a:rPr>
              <a:t>1- يتصور بعض أفراد المجتمع أنهم يفهمون في التعليم 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و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يحاولون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فرض آرائهم علي القائمين بعملية </a:t>
            </a:r>
            <a:r>
              <a:rPr lang="ar-EG" dirty="0">
                <a:ea typeface="MS Mincho"/>
                <a:cs typeface="Times New Roman" panose="02020603050405020304" pitchFamily="18" charset="0"/>
              </a:rPr>
              <a:t> 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   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تخطيط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المناهج وتطويرها ، وقد يصبح هؤلاء ضد المنهج الجديد ويتحدثون بذلك في منازلهم ويؤثرون سلبيا علي أبنائهم من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الطلاب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 ، وهذا يعوق تطبيق المنهج الجديد .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dirty="0">
                <a:cs typeface="Times New Roman" panose="02020603050405020304" pitchFamily="18" charset="0"/>
              </a:rPr>
              <a:t>2</a:t>
            </a:r>
            <a:r>
              <a:rPr lang="ar-EG" dirty="0" smtClean="0">
                <a:cs typeface="Times New Roman" panose="02020603050405020304" pitchFamily="18" charset="0"/>
              </a:rPr>
              <a:t>- </a:t>
            </a:r>
            <a:r>
              <a:rPr lang="ar-SA" dirty="0">
                <a:latin typeface="Times New Roman" panose="02020603050405020304" pitchFamily="18" charset="0"/>
                <a:ea typeface="MS Mincho"/>
              </a:rPr>
              <a:t>المشكلات </a:t>
            </a:r>
            <a:r>
              <a:rPr lang="ar-SA" dirty="0" smtClean="0">
                <a:latin typeface="Times New Roman" panose="02020603050405020304" pitchFamily="18" charset="0"/>
                <a:ea typeface="MS Mincho"/>
              </a:rPr>
              <a:t>الاجتماعية </a:t>
            </a:r>
            <a:r>
              <a:rPr lang="ar-SA" dirty="0">
                <a:latin typeface="Times New Roman" panose="02020603050405020304" pitchFamily="18" charset="0"/>
                <a:ea typeface="MS Mincho"/>
              </a:rPr>
              <a:t>، ومن أهمها مشكلة التزايد السكاني ومشكلة التلوث البيئي ومشكلة الأمية ومشكلة البطالة ، فمثلا الأمية  تجعل أفراد المجتمع  غير قادرين علي الإحساس بأهمية تخطيط مناهج جديدة أو تطويرها وفهم أثر هذا في حياتهم .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r">
              <a:buClr>
                <a:srgbClr val="5FCBEF"/>
              </a:buClr>
              <a:buNone/>
            </a:pPr>
            <a:r>
              <a:rPr lang="ar-EG" dirty="0" smtClean="0"/>
              <a:t>3- الاتجاهات الاجتماعية السلبية ،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ومثال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للاتجاهات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السلبية ضد تخطيط المناهج وجود </a:t>
            </a:r>
            <a:r>
              <a:rPr lang="ar-SA" dirty="0" smtClean="0">
                <a:ea typeface="MS Mincho"/>
                <a:cs typeface="Times New Roman" panose="02020603050405020304" pitchFamily="18" charset="0"/>
              </a:rPr>
              <a:t>اتجاهات </a:t>
            </a:r>
            <a:r>
              <a:rPr lang="ar-SA" dirty="0">
                <a:ea typeface="MS Mincho"/>
                <a:cs typeface="Times New Roman" panose="02020603050405020304" pitchFamily="18" charset="0"/>
              </a:rPr>
              <a:t>سالبة ضد التعليم الفني وضد الأعمال الفنية والحرفية </a:t>
            </a:r>
            <a:r>
              <a:rPr lang="ar-EG" dirty="0" smtClean="0">
                <a:ea typeface="MS Mincho"/>
                <a:cs typeface="Times New Roman" panose="02020603050405020304" pitchFamily="18" charset="0"/>
              </a:rPr>
              <a:t>في بعض المجتمعات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8500"/>
          </a:xfrm>
        </p:spPr>
        <p:txBody>
          <a:bodyPr/>
          <a:lstStyle/>
          <a:p>
            <a:pPr algn="ctr"/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خامساً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: معوقات سياسية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308101"/>
            <a:ext cx="8596668" cy="473326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000" dirty="0" smtClean="0"/>
              <a:t>من المعوقات السياسية لعملية تخطيط المنهج ما يلي :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1 -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عدم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وجود سياسة طويلة الأمد للتخطيط التربوي عامة وتخطيط المناهج 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   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وتطويرها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خاصة </a:t>
            </a: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،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فإن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غياب هذه السياسة يجعل تخطيط المناهج وتطويرها 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   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عرضة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للإهمال أو التعطيل أو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الإلغاء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إذا تغير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المسؤول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الذي بدأه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.</a:t>
            </a: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    </a:t>
            </a: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>
                <a:latin typeface="Times New Roman" panose="02020603050405020304" pitchFamily="18" charset="0"/>
              </a:rPr>
              <a:t> </a:t>
            </a:r>
            <a:r>
              <a:rPr lang="ar-EG" sz="2000" dirty="0" smtClean="0">
                <a:latin typeface="Times New Roman" panose="02020603050405020304" pitchFamily="18" charset="0"/>
              </a:rPr>
              <a:t>2 -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إتخاذ القرارات الخاصة بالتعليم لتحقيق أهداف سياسية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/>
              <a:t> </a:t>
            </a:r>
            <a:r>
              <a:rPr lang="ar-EG" sz="2000" dirty="0" smtClean="0"/>
              <a:t>3 -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أن يتخذ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المسؤول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السياسي قرار بتغيير نظام التعليم أو خططه أو مناهجه نقلا 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    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عن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دولة متقدمة أو نتيجة لخبرة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شخصية</a:t>
            </a: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. 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529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SA" b="1" dirty="0" err="1" smtClean="0">
                <a:ea typeface="MS Mincho"/>
                <a:cs typeface="Times New Roman" panose="02020603050405020304" pitchFamily="18" charset="0"/>
              </a:rPr>
              <a:t>سا</a:t>
            </a: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دساً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: معوقات خاصة بالظروف الطارئة وعدم إتخاذ القرار </a:t>
            </a: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/>
            </a:r>
            <a:br>
              <a:rPr lang="ar-EG" b="1" dirty="0" smtClean="0">
                <a:ea typeface="MS Mincho"/>
                <a:cs typeface="Times New Roman" panose="02020603050405020304" pitchFamily="18" charset="0"/>
              </a:rPr>
            </a:b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في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الوقت المناسب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400" dirty="0">
                <a:latin typeface="Times New Roman" panose="02020603050405020304" pitchFamily="18" charset="0"/>
                <a:ea typeface="MS Mincho"/>
              </a:rPr>
              <a:t>هناك ظروف تضطر صاحب القرار إلي تعطيل تخطيط مناهج جديدة أو تطوير المناهج القديمة ، ومن هذه الظروف الكوارث الطبيعية مثل الزلازل </a:t>
            </a:r>
            <a:r>
              <a:rPr lang="ar-SA" sz="2400" dirty="0" smtClean="0">
                <a:latin typeface="Times New Roman" panose="02020603050405020304" pitchFamily="18" charset="0"/>
                <a:ea typeface="MS Mincho"/>
              </a:rPr>
              <a:t>وال</a:t>
            </a:r>
            <a:r>
              <a:rPr lang="ar-EG" sz="2400" dirty="0" smtClean="0">
                <a:latin typeface="Times New Roman" panose="02020603050405020304" pitchFamily="18" charset="0"/>
                <a:ea typeface="MS Mincho"/>
              </a:rPr>
              <a:t>براكين والسيول والعواصف 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SA" sz="2400" dirty="0">
                <a:ea typeface="MS Mincho"/>
                <a:cs typeface="Times New Roman" panose="02020603050405020304" pitchFamily="18" charset="0"/>
              </a:rPr>
              <a:t>   ويحتاج </a:t>
            </a:r>
            <a:r>
              <a:rPr lang="ar-SA" sz="2400" dirty="0" smtClean="0">
                <a:ea typeface="MS Mincho"/>
                <a:cs typeface="Times New Roman" panose="02020603050405020304" pitchFamily="18" charset="0"/>
              </a:rPr>
              <a:t>تخطيط ال</a:t>
            </a:r>
            <a:r>
              <a:rPr lang="ar-EG" sz="2400" dirty="0" smtClean="0">
                <a:ea typeface="MS Mincho"/>
                <a:cs typeface="Times New Roman" panose="02020603050405020304" pitchFamily="18" charset="0"/>
              </a:rPr>
              <a:t>مناهج</a:t>
            </a:r>
            <a:r>
              <a:rPr lang="ar-SA" sz="2400" dirty="0" smtClean="0">
                <a:ea typeface="MS Mincho"/>
                <a:cs typeface="Times New Roman" panose="02020603050405020304" pitchFamily="18" charset="0"/>
              </a:rPr>
              <a:t> </a:t>
            </a:r>
            <a:r>
              <a:rPr lang="ar-SA" sz="2400" dirty="0">
                <a:ea typeface="MS Mincho"/>
                <a:cs typeface="Times New Roman" panose="02020603050405020304" pitchFamily="18" charset="0"/>
              </a:rPr>
              <a:t>إلي قرارات </a:t>
            </a:r>
            <a:r>
              <a:rPr lang="ar-SA" sz="2400" dirty="0" smtClean="0">
                <a:ea typeface="MS Mincho"/>
                <a:cs typeface="Times New Roman" panose="02020603050405020304" pitchFamily="18" charset="0"/>
              </a:rPr>
              <a:t>لا يمكن </a:t>
            </a:r>
            <a:r>
              <a:rPr lang="ar-SA" sz="2400" dirty="0">
                <a:ea typeface="MS Mincho"/>
                <a:cs typeface="Times New Roman" panose="02020603050405020304" pitchFamily="18" charset="0"/>
              </a:rPr>
              <a:t>أن يتم إلا بها ، وإذا لم تتخذ هذه القرارات في الوقت المناسب </a:t>
            </a:r>
            <a:r>
              <a:rPr lang="ar-SA" sz="2400" dirty="0" smtClean="0">
                <a:ea typeface="MS Mincho"/>
                <a:cs typeface="Times New Roman" panose="02020603050405020304" pitchFamily="18" charset="0"/>
              </a:rPr>
              <a:t>لا يمكن </a:t>
            </a:r>
            <a:r>
              <a:rPr lang="ar-SA" sz="2400" dirty="0">
                <a:ea typeface="MS Mincho"/>
                <a:cs typeface="Times New Roman" panose="02020603050405020304" pitchFamily="18" charset="0"/>
              </a:rPr>
              <a:t>البدء فيه أو إنجازه بكفاءة . ومن أمثلة هذه القرارات قرار البدء في التطبيق التجريبي ، قرار </a:t>
            </a:r>
            <a:r>
              <a:rPr lang="ar-SA" sz="2400" dirty="0" smtClean="0">
                <a:ea typeface="MS Mincho"/>
                <a:cs typeface="Times New Roman" panose="02020603050405020304" pitchFamily="18" charset="0"/>
              </a:rPr>
              <a:t>اختيار </a:t>
            </a:r>
            <a:r>
              <a:rPr lang="ar-SA" sz="2400" dirty="0">
                <a:ea typeface="MS Mincho"/>
                <a:cs typeface="Times New Roman" panose="02020603050405020304" pitchFamily="18" charset="0"/>
              </a:rPr>
              <a:t>المنطقة والمدارس التي سوف تكون ميدانا للتجريب ، قرار تكوين مجموعة القائمين علي </a:t>
            </a:r>
            <a:r>
              <a:rPr lang="ar-SA" sz="2400" dirty="0" smtClean="0">
                <a:ea typeface="MS Mincho"/>
                <a:cs typeface="Times New Roman" panose="02020603050405020304" pitchFamily="18" charset="0"/>
              </a:rPr>
              <a:t>التطبيق</a:t>
            </a:r>
            <a:r>
              <a:rPr lang="ar-EG" sz="2400" dirty="0" smtClean="0">
                <a:ea typeface="MS Mincho"/>
                <a:cs typeface="Times New Roman" panose="02020603050405020304" pitchFamily="18" charset="0"/>
              </a:rPr>
              <a:t>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805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400"/>
          </a:xfrm>
        </p:spPr>
        <p:txBody>
          <a:bodyPr/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MS Mincho"/>
              </a:rPr>
              <a:t> </a:t>
            </a:r>
            <a:r>
              <a:rPr lang="ar-EG" b="1" dirty="0" smtClean="0">
                <a:ea typeface="MS Mincho"/>
                <a:cs typeface="Times New Roman" panose="02020603050405020304" pitchFamily="18" charset="0"/>
              </a:rPr>
              <a:t>سابعاً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: القصور في </a:t>
            </a:r>
            <a:r>
              <a:rPr lang="ar-SA" b="1" dirty="0" smtClean="0">
                <a:ea typeface="MS Mincho"/>
                <a:cs typeface="Times New Roman" panose="02020603050405020304" pitchFamily="18" charset="0"/>
              </a:rPr>
              <a:t>الاعتمادات </a:t>
            </a:r>
            <a:r>
              <a:rPr lang="ar-SA" b="1" dirty="0">
                <a:ea typeface="MS Mincho"/>
                <a:cs typeface="Times New Roman" panose="02020603050405020304" pitchFamily="18" charset="0"/>
              </a:rPr>
              <a:t>المالية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11301"/>
            <a:ext cx="8596668" cy="4530062"/>
          </a:xfrm>
        </p:spPr>
        <p:txBody>
          <a:bodyPr>
            <a:normAutofit/>
          </a:bodyPr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400" dirty="0">
                <a:latin typeface="Times New Roman" panose="02020603050405020304" pitchFamily="18" charset="0"/>
                <a:ea typeface="MS Mincho"/>
              </a:rPr>
              <a:t>أي عمل يحتاج – إضافة إلي الطاقات البشرية المدربة – إلي الأموال التي توفر له ما يحتاجه ، وإذا لم تتوافر هذه الأموال بالقدر المناسب في الوقت المناسب ، فإن هذا يكون سببا في عدم تحقيق العمل لأهدافه </a:t>
            </a:r>
            <a:r>
              <a:rPr lang="ar-SA" sz="2400" dirty="0" smtClean="0">
                <a:latin typeface="Times New Roman" panose="02020603050405020304" pitchFamily="18" charset="0"/>
                <a:ea typeface="MS Mincho"/>
              </a:rPr>
              <a:t>المرجوة </a:t>
            </a:r>
            <a:r>
              <a:rPr lang="ar-SA" sz="2400" dirty="0">
                <a:latin typeface="Times New Roman" panose="02020603050405020304" pitchFamily="18" charset="0"/>
                <a:ea typeface="MS Mincho"/>
              </a:rPr>
              <a:t>.                                                      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SA" sz="2400" dirty="0">
                <a:ea typeface="MS Mincho"/>
                <a:cs typeface="Times New Roman" panose="02020603050405020304" pitchFamily="18" charset="0"/>
              </a:rPr>
              <a:t>  ومن المعوقات الأساسية التي تواجه عملية تخطيط المناهج عدم توافر حوافز للمشتركين فيها ، فهي تحتاج إلي جهد كبير من العاملين فيها . ومن المعوقات أيضا عدم توافر الميزانية اللازمة لعمل التعديلات </a:t>
            </a:r>
            <a:r>
              <a:rPr lang="ar-SA" sz="2400" dirty="0" smtClean="0">
                <a:ea typeface="MS Mincho"/>
                <a:cs typeface="Times New Roman" panose="02020603050405020304" pitchFamily="18" charset="0"/>
              </a:rPr>
              <a:t>المطلوبة </a:t>
            </a:r>
            <a:r>
              <a:rPr lang="ar-SA" sz="2400" dirty="0">
                <a:ea typeface="MS Mincho"/>
                <a:cs typeface="Times New Roman" panose="02020603050405020304" pitchFamily="18" charset="0"/>
              </a:rPr>
              <a:t>في المباني وتوفير الأثاث والمواد وغيرها مما قد يتطلبه تطبيق المنهج الجديد </a:t>
            </a:r>
            <a:r>
              <a:rPr lang="ar-EG" sz="2400" dirty="0" smtClean="0">
                <a:ea typeface="MS Mincho"/>
                <a:cs typeface="Times New Roman" panose="02020603050405020304" pitchFamily="18" charset="0"/>
              </a:rPr>
              <a:t>وتقويمه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155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8200"/>
          </a:xfrm>
        </p:spPr>
        <p:txBody>
          <a:bodyPr/>
          <a:lstStyle/>
          <a:p>
            <a:pPr algn="ctr"/>
            <a:r>
              <a:rPr lang="ar-EG" dirty="0" smtClean="0"/>
              <a:t>أسئلة للتقويم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4593562"/>
          </a:xfrm>
        </p:spPr>
        <p:txBody>
          <a:bodyPr/>
          <a:lstStyle/>
          <a:p>
            <a:pPr marL="0" algn="r" rtl="1">
              <a:lnSpc>
                <a:spcPct val="115000"/>
              </a:lnSpc>
              <a:spcBef>
                <a:spcPts val="0"/>
              </a:spcBef>
            </a:pPr>
            <a:endParaRPr lang="ar-EG" dirty="0" smtClean="0">
              <a:latin typeface="Times New Roman" panose="02020603050405020304" pitchFamily="18" charset="0"/>
              <a:ea typeface="MS Mincho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أجب عن السؤالين التاليين :</a:t>
            </a:r>
            <a:endParaRPr lang="ar-EG" sz="2000" dirty="0">
              <a:latin typeface="Times New Roman" panose="02020603050405020304" pitchFamily="18" charset="0"/>
              <a:ea typeface="MS Mincho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dirty="0">
                <a:latin typeface="Times New Roman" panose="02020603050405020304" pitchFamily="18" charset="0"/>
                <a:ea typeface="MS Mincho"/>
              </a:rPr>
              <a:t> </a:t>
            </a:r>
            <a:r>
              <a:rPr lang="ar-SA" sz="2000" b="1" dirty="0" smtClean="0">
                <a:latin typeface="Times New Roman" panose="02020603050405020304" pitchFamily="18" charset="0"/>
                <a:ea typeface="MS Mincho"/>
              </a:rPr>
              <a:t>السؤال ا</a:t>
            </a:r>
            <a:r>
              <a:rPr lang="ar-EG" sz="2000" b="1" dirty="0" smtClean="0">
                <a:latin typeface="Times New Roman" panose="02020603050405020304" pitchFamily="18" charset="0"/>
                <a:ea typeface="MS Mincho"/>
              </a:rPr>
              <a:t>لأول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: وضح معوقات التخطيط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للمنهج الدراسي.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r" rtl="1">
              <a:lnSpc>
                <a:spcPct val="115000"/>
              </a:lnSpc>
              <a:spcBef>
                <a:spcPts val="0"/>
              </a:spcBef>
            </a:pPr>
            <a:r>
              <a:rPr lang="ar-SA" sz="2000" b="1" dirty="0">
                <a:latin typeface="Times New Roman" panose="02020603050405020304" pitchFamily="18" charset="0"/>
                <a:ea typeface="MS Mincho"/>
              </a:rPr>
              <a:t>السؤال </a:t>
            </a:r>
            <a:r>
              <a:rPr lang="ar-SA" sz="2000" b="1" dirty="0" err="1" smtClean="0">
                <a:latin typeface="Times New Roman" panose="02020603050405020304" pitchFamily="18" charset="0"/>
                <a:ea typeface="MS Mincho"/>
              </a:rPr>
              <a:t>الثا</a:t>
            </a:r>
            <a:r>
              <a:rPr lang="ar-EG" sz="2000" b="1" dirty="0" smtClean="0">
                <a:latin typeface="Times New Roman" panose="02020603050405020304" pitchFamily="18" charset="0"/>
                <a:ea typeface="MS Mincho"/>
              </a:rPr>
              <a:t>ني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: أكتب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اقتراحاتك </a:t>
            </a:r>
            <a:r>
              <a:rPr lang="ar-SA" sz="2000" dirty="0">
                <a:latin typeface="Times New Roman" panose="02020603050405020304" pitchFamily="18" charset="0"/>
                <a:ea typeface="MS Mincho"/>
              </a:rPr>
              <a:t>للتغلب علي معوقات تخطيط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المنهج  </a:t>
            </a:r>
            <a:endParaRPr lang="ar-EG" sz="20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EG" sz="20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ar-EG" sz="2000" dirty="0" smtClean="0">
                <a:latin typeface="Times New Roman" panose="02020603050405020304" pitchFamily="18" charset="0"/>
                <a:ea typeface="MS Mincho"/>
              </a:rPr>
              <a:t>    </a:t>
            </a:r>
            <a:r>
              <a:rPr lang="ar-SA" sz="2000" dirty="0" smtClean="0">
                <a:latin typeface="Times New Roman" panose="02020603050405020304" pitchFamily="18" charset="0"/>
                <a:ea typeface="MS Mincho"/>
              </a:rPr>
              <a:t>الدراسي.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43311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719</Words>
  <Application>Microsoft Office PowerPoint</Application>
  <PresentationFormat>ملء الشاشة</PresentationFormat>
  <Paragraphs>79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MS Mincho</vt:lpstr>
      <vt:lpstr>Tahoma</vt:lpstr>
      <vt:lpstr>Times New Roman</vt:lpstr>
      <vt:lpstr>Trebuchet MS</vt:lpstr>
      <vt:lpstr>Wingdings 3</vt:lpstr>
      <vt:lpstr>واجهة</vt:lpstr>
      <vt:lpstr>محاضرة في معوقات تخطيط المنهج الدراسي  إعداد د. عواطف حسان عبد الحميد </vt:lpstr>
      <vt:lpstr> أولا : معوقات خاصة بطبيعة تخطيط المنهج والجوانب الفنية لتخطيط المنهج </vt:lpstr>
      <vt:lpstr> ثانياً : معوقات خاصة بالقائمين بعملية تخطيط المنهج الدراسي </vt:lpstr>
      <vt:lpstr>ثالثاً : معوقات إدارية لتخطيط المنهج </vt:lpstr>
      <vt:lpstr> رابعاً : معوقات اجتماعية </vt:lpstr>
      <vt:lpstr>خامساً : معوقات سياسية </vt:lpstr>
      <vt:lpstr> سادساً : معوقات خاصة بالظروف الطارئة وعدم إتخاذ القرار  في الوقت المناسب </vt:lpstr>
      <vt:lpstr> سابعاً : القصور في الاعتمادات المالية </vt:lpstr>
      <vt:lpstr>أسئلة للتقويم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معوقات تخطيط المنهج الدراسي </dc:title>
  <dc:creator>Windows User</dc:creator>
  <cp:lastModifiedBy>Windows User</cp:lastModifiedBy>
  <cp:revision>29</cp:revision>
  <dcterms:created xsi:type="dcterms:W3CDTF">2021-04-19T13:04:57Z</dcterms:created>
  <dcterms:modified xsi:type="dcterms:W3CDTF">2021-05-11T12:26:46Z</dcterms:modified>
</cp:coreProperties>
</file>